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3"/>
    <p:sldId id="264" r:id="rId14"/>
  </p:sldIdLst>
  <p:sldSz cx="14630400" cy="8229600"/>
  <p:notesSz cx="8229600" cy="146304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Vazir" panose="020B0603030804020204" pitchFamily="34" charset="-78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455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iteseerx.ist.psu.edu/document?repid=rep1&amp;type=pdf&amp;doi=53e62a285e86d0ad3c52756358e337b272d0a271" TargetMode="External"/><Relationship Id="rId3" Type="http://schemas.openxmlformats.org/officeDocument/2006/relationships/hyperlink" Target="https://software-dl.ti.com/simplelink/esd/simplelink_cc26x2_sdk/2.20.00.36/exports/docs/ble5stack/ble_user_guide/html/ble-stack-5.x/phy.html#:~:text=The%20physical%20layer%20(PHY)%20is,the%20RF%20signal%20is%20changed" TargetMode="External"/><Relationship Id="rId7" Type="http://schemas.openxmlformats.org/officeDocument/2006/relationships/hyperlink" Target="https://d1wqtxts1xzle7.cloudfront.net/39626872/Dynamic_Congestion_Control_through_backu20151102-13600-1uguse-libre.pdf?1446526469=&amp;response-content-disposition=inline%3B+filename%3DDynamic_Congestion_Control_through_backu.pdf&amp;Expires=1738016954&amp;Signature=TOttGKtgA6FjlMLK7sDFTu9tsTGt9VMQew7DEok4t7lOAxjWPDv-qkNFaKd~IkQzPuDwkwgc8c9RTNnQh9BtsPWk5fgo7Vz65Sn7uRQvlIYB6Jvq70wfcLv-QnG8JOrdkp4WVDlEnDAJvTe2sKyC2g9nTItiX1bFQ0uZdD0ire1j6TubhZxPP2mTSQDOe9Zyc5L90p4~NUCt3I~l3r24zu8L9InFGKtMZBoKJ1tLVTFGtM1Cw~xznskB00GTsO18e2irHbU93jxbVidnx3NnpqFtwpczH3pWrPn8A6LyxTZqA6v4dYO5AYTsLlbQKcrU6ZU2hzg7qlkp7osPCcUd4Q__&amp;Key-Pair-Id=APKAJLOHF5GGSLRBV4ZA" TargetMode="External"/><Relationship Id="rId2" Type="http://schemas.openxmlformats.org/officeDocument/2006/relationships/hyperlink" Target="https://developerhelp.microchip.com/xwiki/bin/view/applications/ble/introduction/bluetooth-architecture/bluetooth-controller-layer/physic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1424-8220/21/7/2257" TargetMode="External"/><Relationship Id="rId5" Type="http://schemas.openxmlformats.org/officeDocument/2006/relationships/hyperlink" Target="https://www.argenox.com/library/bluetooth-low-energy/ble-faq/#:~:text=How%20many%20devices%20can%20I,20%20peripherals%20to%20one%20Central" TargetMode="External"/><Relationship Id="rId10" Type="http://schemas.openxmlformats.org/officeDocument/2006/relationships/hyperlink" Target="https://ieeexplore-ieee-org.access.semantak.com/stamp/stamp.jsp?tp=&amp;arnumber=7389067" TargetMode="External"/><Relationship Id="rId4" Type="http://schemas.openxmlformats.org/officeDocument/2006/relationships/hyperlink" Target="https://www.networkcomputing.com/network-security/iot-security-using-ble-encryption" TargetMode="External"/><Relationship Id="rId9" Type="http://schemas.openxmlformats.org/officeDocument/2006/relationships/hyperlink" Target="https://www.researchgate.net/profile/Ahmed-Said-11/publication/360427765_Implementing_Associated_Routing_Protocol_for_Bluetooth_Low_Energy_Devices/links/6275a35b107cae29198efda5/Implementing-Associated-Routing-Protocol-for-Bluetooth-Low-Energy-Devices.pdf?origin=scientificContribution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178CA2-D6F2-47DB-9EF2-D14D291C970B}"/>
              </a:ext>
            </a:extLst>
          </p:cNvPr>
          <p:cNvSpPr/>
          <p:nvPr/>
        </p:nvSpPr>
        <p:spPr>
          <a:xfrm>
            <a:off x="0" y="0"/>
            <a:ext cx="4917440" cy="822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6244709" y="258139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پروتکل</a:t>
            </a: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 بلوتوث </a:t>
            </a:r>
            <a:r>
              <a:rPr lang="en-US" sz="4450" b="1" dirty="0" err="1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کم</a:t>
            </a: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 </a:t>
            </a:r>
            <a:r>
              <a:rPr lang="en-US" sz="4450" b="1" dirty="0" err="1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مصرف</a:t>
            </a:r>
            <a:r>
              <a:rPr lang="fa-IR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 </a:t>
            </a: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(BLE)</a:t>
            </a:r>
            <a:endParaRPr lang="en-US" sz="44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3860800" y="5683011"/>
            <a:ext cx="10011291" cy="1425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fa-IR" sz="2400" dirty="0">
                <a:solidFill>
                  <a:srgbClr val="EEEFF5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مدرس : جناب دکتر </a:t>
            </a:r>
            <a:r>
              <a:rPr lang="fa-IR" sz="2400" dirty="0" err="1">
                <a:solidFill>
                  <a:srgbClr val="EEEFF5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فصحتی</a:t>
            </a:r>
            <a:endParaRPr lang="fa-IR" sz="2400" dirty="0">
              <a:solidFill>
                <a:srgbClr val="EEEFF5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marL="0" indent="0" algn="r" rtl="1">
              <a:lnSpc>
                <a:spcPts val="2700"/>
              </a:lnSpc>
              <a:buNone/>
            </a:pPr>
            <a:r>
              <a:rPr lang="fa-IR" sz="2400" dirty="0">
                <a:solidFill>
                  <a:srgbClr val="EEEFF5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ارائه دهنده : ثنا </a:t>
            </a:r>
            <a:r>
              <a:rPr lang="fa-IR" sz="2400" dirty="0" err="1">
                <a:solidFill>
                  <a:srgbClr val="EEEFF5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بابایان</a:t>
            </a:r>
            <a:r>
              <a:rPr lang="fa-IR" sz="2400" dirty="0">
                <a:solidFill>
                  <a:srgbClr val="EEEFF5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sz="2400" dirty="0" err="1">
                <a:solidFill>
                  <a:srgbClr val="EEEFF5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ونستان</a:t>
            </a:r>
            <a:endParaRPr lang="en-US" sz="24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F54ABA-B14C-4E25-9A62-6A38C8E0F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4114800"/>
            <a:ext cx="285750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8B981B-9063-4A1E-BB20-BA3E57C0687D}"/>
              </a:ext>
            </a:extLst>
          </p:cNvPr>
          <p:cNvSpPr txBox="1"/>
          <p:nvPr/>
        </p:nvSpPr>
        <p:spPr>
          <a:xfrm>
            <a:off x="3657600" y="393521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148252-AC1F-4ADF-BFDA-5B8E72B90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040" y="1662533"/>
            <a:ext cx="7127240" cy="5839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566B3-BDA0-426B-BC5E-DD6C048D7D9F}"/>
              </a:ext>
            </a:extLst>
          </p:cNvPr>
          <p:cNvSpPr txBox="1"/>
          <p:nvPr/>
        </p:nvSpPr>
        <p:spPr>
          <a:xfrm>
            <a:off x="6715760" y="615104"/>
            <a:ext cx="7315200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Data Flow</a:t>
            </a:r>
            <a:r>
              <a:rPr lang="fa-IR" sz="400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 در پروتکل </a:t>
            </a:r>
            <a:r>
              <a:rPr lang="en-US" sz="400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BLE</a:t>
            </a:r>
            <a:endParaRPr lang="en-US" sz="4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0028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534071-C807-4201-9786-1343A085E7DE}"/>
              </a:ext>
            </a:extLst>
          </p:cNvPr>
          <p:cNvSpPr txBox="1">
            <a:spLocks/>
          </p:cNvSpPr>
          <p:nvPr/>
        </p:nvSpPr>
        <p:spPr>
          <a:xfrm>
            <a:off x="4700694" y="741680"/>
            <a:ext cx="8596668" cy="1320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انواع پیام </a:t>
            </a:r>
            <a:r>
              <a:rPr lang="en-US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د</a:t>
            </a:r>
            <a:r>
              <a:rPr lang="fa-IR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ر</a:t>
            </a:r>
            <a:r>
              <a:rPr lang="en-US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 BLE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262B9-4C94-4352-A0CD-3BAB0BA5A2A1}"/>
              </a:ext>
            </a:extLst>
          </p:cNvPr>
          <p:cNvSpPr txBox="1">
            <a:spLocks/>
          </p:cNvSpPr>
          <p:nvPr/>
        </p:nvSpPr>
        <p:spPr>
          <a:xfrm>
            <a:off x="1188720" y="1744029"/>
            <a:ext cx="12108642" cy="38807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پیام‌های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تبلیغاتی </a:t>
            </a:r>
            <a:r>
              <a:rPr lang="en-US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Advertisements</a:t>
            </a:r>
          </a:p>
          <a:p>
            <a:pPr lvl="1" algn="r" rtl="1"/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معرفی دستگاه به محیط  </a:t>
            </a:r>
          </a:p>
          <a:p>
            <a:pPr lvl="1" algn="r" rtl="1"/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انواع</a:t>
            </a:r>
            <a:endParaRPr lang="en-US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lvl="2" algn="r" rtl="1"/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قابل اتصال و </a:t>
            </a:r>
            <a:r>
              <a:rPr lang="fa-IR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اسکن‌شدنی</a:t>
            </a:r>
            <a:endParaRPr lang="fa-IR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lvl="2" algn="r" rtl="1"/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غیرقابل اتصال و </a:t>
            </a:r>
            <a:r>
              <a:rPr lang="fa-IR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اسکن‌شدنی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</a:p>
          <a:p>
            <a:pPr lvl="1" algn="r" rtl="1"/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فرمت: شامل هدر (نوع و طول پیام) + بار (آدرس </a:t>
            </a:r>
            <a:r>
              <a:rPr lang="fa-IR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بلوتوث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و </a:t>
            </a:r>
            <a:r>
              <a:rPr lang="fa-IR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داده‌ها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)  </a:t>
            </a:r>
          </a:p>
          <a:p>
            <a:pPr algn="r" rtl="1"/>
            <a:endParaRPr lang="fa-IR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r" rtl="1"/>
            <a:r>
              <a:rPr lang="fa-IR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پیام‌های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درخواست اتصال </a:t>
            </a:r>
            <a:r>
              <a:rPr lang="en-US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Connection Requests</a:t>
            </a:r>
          </a:p>
          <a:p>
            <a:pPr lvl="1" algn="r" rtl="1"/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برای برقراری ارتباط ارسال </a:t>
            </a:r>
            <a:r>
              <a:rPr lang="fa-IR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می‌شود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.  </a:t>
            </a:r>
          </a:p>
          <a:p>
            <a:pPr lvl="1" algn="r" rtl="1"/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فرمت:</a:t>
            </a:r>
            <a:r>
              <a:rPr lang="en-US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شامل</a:t>
            </a:r>
            <a:r>
              <a:rPr lang="en-US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آدرس دسترسی، </a:t>
            </a:r>
            <a:r>
              <a:rPr lang="en-US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CRC، 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فاصله انتقال و نقشه </a:t>
            </a:r>
            <a:r>
              <a:rPr lang="fa-IR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کانال‌ها</a:t>
            </a:r>
            <a:endParaRPr lang="en-US" dirty="0">
              <a:solidFill>
                <a:schemeClr val="bg1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37012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1534071-C807-4201-9786-1343A085E7DE}"/>
              </a:ext>
            </a:extLst>
          </p:cNvPr>
          <p:cNvSpPr txBox="1">
            <a:spLocks/>
          </p:cNvSpPr>
          <p:nvPr/>
        </p:nvSpPr>
        <p:spPr>
          <a:xfrm>
            <a:off x="4700694" y="741680"/>
            <a:ext cx="8596668" cy="13208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انواع پیام </a:t>
            </a:r>
            <a:r>
              <a:rPr lang="en-US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د</a:t>
            </a:r>
            <a:r>
              <a:rPr lang="fa-IR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ر</a:t>
            </a:r>
            <a:r>
              <a:rPr lang="en-US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 BLE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1262B9-4C94-4352-A0CD-3BAB0BA5A2A1}"/>
              </a:ext>
            </a:extLst>
          </p:cNvPr>
          <p:cNvSpPr txBox="1">
            <a:spLocks/>
          </p:cNvSpPr>
          <p:nvPr/>
        </p:nvSpPr>
        <p:spPr>
          <a:xfrm>
            <a:off x="1188720" y="2546670"/>
            <a:ext cx="12108642" cy="442309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r" rtl="1"/>
            <a:r>
              <a:rPr lang="fa-IR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پیام‌های</a:t>
            </a:r>
            <a:r>
              <a:rPr lang="fa-IR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پس از اتصال</a:t>
            </a:r>
            <a:r>
              <a:rPr lang="en-US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Post-Connection</a:t>
            </a:r>
          </a:p>
          <a:p>
            <a:pPr lvl="2" algn="r" rtl="1"/>
            <a:r>
              <a:rPr lang="fa-IR" sz="2800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انواع</a:t>
            </a:r>
          </a:p>
          <a:p>
            <a:pPr lvl="2" algn="r" rtl="1"/>
            <a:r>
              <a:rPr lang="fa-IR" sz="2800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تبادل نسخه و </a:t>
            </a:r>
            <a:r>
              <a:rPr lang="fa-IR" sz="2800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ویژگی‌ها</a:t>
            </a:r>
            <a:r>
              <a:rPr lang="fa-IR" sz="2800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</a:t>
            </a:r>
          </a:p>
          <a:p>
            <a:pPr lvl="2" algn="r" rtl="1"/>
            <a:r>
              <a:rPr lang="fa-IR" sz="2800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انتقال </a:t>
            </a:r>
            <a:r>
              <a:rPr lang="en-US" sz="2800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MTU  </a:t>
            </a:r>
          </a:p>
          <a:p>
            <a:pPr lvl="2" algn="r" rtl="1"/>
            <a:r>
              <a:rPr lang="en-US" sz="2800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 </a:t>
            </a:r>
            <a:r>
              <a:rPr lang="fa-IR" sz="2800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کشف </a:t>
            </a:r>
            <a:r>
              <a:rPr lang="fa-IR" sz="2800" dirty="0" err="1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ویژگی‌های</a:t>
            </a:r>
            <a:r>
              <a:rPr lang="fa-IR" sz="2800" dirty="0">
                <a:solidFill>
                  <a:schemeClr val="bg1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 دستگاه  </a:t>
            </a:r>
          </a:p>
        </p:txBody>
      </p:sp>
    </p:spTree>
    <p:extLst>
      <p:ext uri="{BB962C8B-B14F-4D97-AF65-F5344CB8AC3E}">
        <p14:creationId xmlns:p14="http://schemas.microsoft.com/office/powerpoint/2010/main" val="1757943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853F56-625D-43A8-993E-68142CC59548}"/>
              </a:ext>
            </a:extLst>
          </p:cNvPr>
          <p:cNvSpPr txBox="1"/>
          <p:nvPr/>
        </p:nvSpPr>
        <p:spPr>
          <a:xfrm>
            <a:off x="6400800" y="909744"/>
            <a:ext cx="73152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 rtl="1">
              <a:lnSpc>
                <a:spcPts val="5600"/>
              </a:lnSpc>
              <a:buNone/>
            </a:pPr>
            <a:r>
              <a:rPr lang="fa-IR" sz="600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منابع</a:t>
            </a:r>
            <a:endParaRPr lang="en-US" sz="60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A2AA5-5599-4961-BC34-8D36C4061B9F}"/>
              </a:ext>
            </a:extLst>
          </p:cNvPr>
          <p:cNvSpPr txBox="1"/>
          <p:nvPr/>
        </p:nvSpPr>
        <p:spPr>
          <a:xfrm>
            <a:off x="782320" y="2661920"/>
            <a:ext cx="1293368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2"/>
              </a:rPr>
              <a:t>https://developerhelp.microchip.com/xwiki/bin/view/applications/ble/introduction/bluetooth-architecture/bluetooth-controller-layer/physical/</a:t>
            </a: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https://software-dl.ti.com/simplelink/esd/simplelink_cc26x2_sdk/2.20.00.36/exports/docs/ble5stack/ble_user_guide/html/ble-stack-5.x/phy.html#:~:text=The%20physical%20layer%20(PHY)%20is,the%20RF%20signal%20is%20changed</a:t>
            </a: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https://www.networkcomputing.com/network-security/iot-security-using-ble-encryption</a:t>
            </a:r>
            <a:endParaRPr lang="en-US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https://www.argenox.com/library/bluetooth-low-energy/ble-faq/#:~:text=How%20many%20devices%20can%20I,20%20peripherals%20to%20one%20Central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6"/>
              </a:rPr>
              <a:t>Bluetooth Low Energy Interference Awareness Scheme and Improved Channel Selection Algorithm for Connection Robustness</a:t>
            </a:r>
            <a:endParaRPr lang="en-US" sz="2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ElsevierGulliver"/>
                <a:hlinkClick r:id="rId7"/>
              </a:rPr>
              <a:t>Dynamic Congestion Control through backup relay in Bluetooth scatternet</a:t>
            </a:r>
            <a:endParaRPr lang="en-US" sz="2000" b="0" i="0" dirty="0">
              <a:solidFill>
                <a:srgbClr val="1F1F1F"/>
              </a:solidFill>
              <a:effectLst/>
              <a:latin typeface="ElsevierGulliv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  <a:hlinkClick r:id="rId8"/>
              </a:rPr>
              <a:t>Congestion control of </a:t>
            </a:r>
            <a:r>
              <a:rPr lang="en-US" sz="2000" b="0" i="0" dirty="0" err="1">
                <a:solidFill>
                  <a:srgbClr val="111111"/>
                </a:solidFill>
                <a:effectLst/>
                <a:latin typeface="Roboto" panose="02000000000000000000" pitchFamily="2" charset="0"/>
                <a:hlinkClick r:id="rId8"/>
              </a:rPr>
              <a:t>bluetooth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  <a:hlinkClick r:id="rId8"/>
              </a:rPr>
              <a:t> radio system by piconet restructuring</a:t>
            </a:r>
            <a:endParaRPr lang="en-US" sz="20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  <a:hlinkClick r:id="rId9"/>
              </a:rPr>
              <a:t>Implementing Associated Routing Protocol for Bluetooth Low Energy Devices</a:t>
            </a:r>
            <a:endParaRPr lang="en-US" sz="2000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hlinkClick r:id="rId10"/>
              </a:rPr>
              <a:t>Fix It, Don’t Bin It! - CRC Error Correction in Bluetooth Low Energy</a:t>
            </a:r>
            <a:endParaRPr lang="en-US" sz="2000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558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84145" y="18749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fa-IR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چرایی توسعه</a:t>
            </a: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 پروتکل BLE</a:t>
            </a:r>
            <a:endParaRPr lang="en-US" sz="44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680228" y="2912626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5318403" y="3129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مصرف انرژی پایین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96803" y="3615333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BLE برای استفاده از باتری های کوچک در مدت زمان </a:t>
            </a:r>
            <a:r>
              <a:rPr lang="en-US" sz="1700" dirty="0" err="1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طولانی</a:t>
            </a: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 )</a:t>
            </a:r>
            <a:r>
              <a:rPr lang="en-US" sz="1700" dirty="0" err="1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ماه</a:t>
            </a: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 ها یا </a:t>
            </a:r>
            <a:r>
              <a:rPr lang="en-US" sz="1700" dirty="0" err="1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سال</a:t>
            </a: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 </a:t>
            </a:r>
            <a:r>
              <a:rPr lang="en-US" sz="1700" dirty="0" err="1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ها</a:t>
            </a: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( طراحی شده است.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8190" y="2912626"/>
            <a:ext cx="37054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396365" y="3129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هزینه پایین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6"/>
          <p:cNvSpPr/>
          <p:nvPr/>
        </p:nvSpPr>
        <p:spPr>
          <a:xfrm>
            <a:off x="974765" y="3615333"/>
            <a:ext cx="32723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هزینه تولید و پیاده سازی BLE به طور قابل توجهی کمتر از بلوتوث کلاسیک است.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8309" y="5088612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5318403" y="53051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سازگاری گسترده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4884" y="579131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BLE با اکثر گوشی های هوشمند، تبلت ها و رایانه های مدرن سازگار است.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A77AE8EA-EE5F-47FF-8F76-C69B000F57CE}"/>
              </a:ext>
            </a:extLst>
          </p:cNvPr>
          <p:cNvSpPr/>
          <p:nvPr/>
        </p:nvSpPr>
        <p:spPr>
          <a:xfrm>
            <a:off x="7784465" y="97075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fa-IR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کاربردهای </a:t>
            </a:r>
            <a:r>
              <a:rPr lang="en-US" sz="4450" b="1" dirty="0" err="1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پروتکل</a:t>
            </a: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 BLE</a:t>
            </a:r>
            <a:endParaRPr lang="en-US" sz="44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C7F98B-AC60-41AF-9205-34375ABFFD6E}"/>
              </a:ext>
            </a:extLst>
          </p:cNvPr>
          <p:cNvSpPr/>
          <p:nvPr/>
        </p:nvSpPr>
        <p:spPr>
          <a:xfrm>
            <a:off x="5562601" y="2976879"/>
            <a:ext cx="3586480" cy="209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600" dirty="0" err="1">
                <a:latin typeface="Vazir" panose="020B0603030804020204" pitchFamily="34" charset="-78"/>
                <a:cs typeface="Vazir" panose="020B0603030804020204" pitchFamily="34" charset="-78"/>
              </a:rPr>
              <a:t>خانه‌های</a:t>
            </a:r>
            <a:r>
              <a:rPr lang="fa-IR" sz="2600" dirty="0">
                <a:latin typeface="Vazir" panose="020B0603030804020204" pitchFamily="34" charset="-78"/>
                <a:cs typeface="Vazir" panose="020B0603030804020204" pitchFamily="34" charset="-78"/>
              </a:rPr>
              <a:t> هوشمند</a:t>
            </a:r>
            <a:endParaRPr lang="en-US" sz="2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C17D09-7245-4B4F-AD28-CD33BEF4D4E6}"/>
              </a:ext>
            </a:extLst>
          </p:cNvPr>
          <p:cNvSpPr/>
          <p:nvPr/>
        </p:nvSpPr>
        <p:spPr>
          <a:xfrm>
            <a:off x="5669280" y="5801360"/>
            <a:ext cx="3586480" cy="209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600" dirty="0">
                <a:latin typeface="Vazir" panose="020B0603030804020204" pitchFamily="34" charset="-78"/>
                <a:cs typeface="Vazir" panose="020B0603030804020204" pitchFamily="34" charset="-78"/>
              </a:rPr>
              <a:t>اینترنت اشیا</a:t>
            </a:r>
            <a:endParaRPr lang="en-US" sz="2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9DAC9D3-CFF4-4ECF-8366-56FE28D7AD70}"/>
              </a:ext>
            </a:extLst>
          </p:cNvPr>
          <p:cNvSpPr/>
          <p:nvPr/>
        </p:nvSpPr>
        <p:spPr>
          <a:xfrm>
            <a:off x="10109202" y="4947920"/>
            <a:ext cx="3586480" cy="209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600" dirty="0">
                <a:latin typeface="Vazir" panose="020B0603030804020204" pitchFamily="34" charset="-78"/>
                <a:cs typeface="Vazir" panose="020B0603030804020204" pitchFamily="34" charset="-78"/>
              </a:rPr>
              <a:t>بهداشت و درمان</a:t>
            </a:r>
            <a:endParaRPr lang="en-US" sz="2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121202C-A61E-46AA-B2D8-BB2A19B061C6}"/>
              </a:ext>
            </a:extLst>
          </p:cNvPr>
          <p:cNvSpPr/>
          <p:nvPr/>
        </p:nvSpPr>
        <p:spPr>
          <a:xfrm>
            <a:off x="10109202" y="2492732"/>
            <a:ext cx="3586480" cy="2092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600" dirty="0" err="1">
                <a:latin typeface="Vazir" panose="020B0603030804020204" pitchFamily="34" charset="-78"/>
                <a:cs typeface="Vazir" panose="020B0603030804020204" pitchFamily="34" charset="-78"/>
              </a:rPr>
              <a:t>پوشیدنی‌ها</a:t>
            </a:r>
            <a:endParaRPr lang="en-US" sz="26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AutoShape 4" descr="BLE Connection Use 7-10 Days 3-5 Days Continuous Bluetooth Call or Music  Control 5 Hours Smart Watch Wristband Watches - China Mobile Phone Watch  and Gift Watches price | Made-in-China.com">
            <a:extLst>
              <a:ext uri="{FF2B5EF4-FFF2-40B4-BE49-F238E27FC236}">
                <a16:creationId xmlns:a16="http://schemas.microsoft.com/office/drawing/2014/main" id="{B8B90AEE-CF4B-4B5C-A439-58D2D446BE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22400" y="970756"/>
            <a:ext cx="3601244" cy="360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170E0E-15F4-4B62-8F96-4D014E518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" y="4023359"/>
            <a:ext cx="4664455" cy="3397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7D9122-5365-4459-ACB1-E231F6CF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52" y="729556"/>
            <a:ext cx="4610286" cy="25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8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5A2367-443A-4FDD-AB34-6869BA4EA66E}"/>
              </a:ext>
            </a:extLst>
          </p:cNvPr>
          <p:cNvSpPr/>
          <p:nvPr/>
        </p:nvSpPr>
        <p:spPr>
          <a:xfrm>
            <a:off x="0" y="5709920"/>
            <a:ext cx="9601200" cy="25196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8155186" y="1202650"/>
            <a:ext cx="57476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لایه فیزیکی (PHY) در BLE</a:t>
            </a:r>
            <a:endParaRPr lang="en-US" sz="44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00168" y="34626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باند فرکانس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03550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BLE از باند 2.4 گیگاهرتز ISM استفاده می کند که به 40 کانال با فاصله 2 مگاهرتز تقسیم شده است.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21378" y="346269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چیدمان کانال ها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79519" y="403550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کانال های BLE به دو دسته کانال های تبلیغات و کانال های داده تقسیم می شوند.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E4C473-00B1-4A97-8E02-2F04F18D6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" y="5899490"/>
            <a:ext cx="8580120" cy="22737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70545" y="406503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انواع لایه های PHY</a:t>
            </a:r>
            <a:endParaRPr lang="en-US" sz="44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53463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541901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1</a:t>
            </a:r>
            <a:endParaRPr lang="en-US" sz="26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62326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PHY M1 LE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62326" y="5832515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این حالت با نرخ سمبل 1 مگا سمبل بر ثانیه، داده ها را با نرخ 1 مگابیت بر ثانیه ارسال می کند.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201722" y="53463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49597" y="5419011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2</a:t>
            </a:r>
            <a:endParaRPr lang="en-US" sz="26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905738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PHY M2 LE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905738" y="5832515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این حالت نرخ داده را به 2 مگابیت بر ثانیه افزایش می دهد و برای کاربردهایی با سرعت بالا مناسب است.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9645134" y="53463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6463" y="541901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3</a:t>
            </a:r>
            <a:endParaRPr lang="en-US" sz="26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349151" y="53463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PHY Coded LE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49151" y="5832515"/>
            <a:ext cx="352282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در این حالت، برد سیگنال تا 4 برابر افزایش می یابد، اما نرخ داده کاهش یافته و مصرف انرژی بیشتر می شود.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74250" y="2627114"/>
            <a:ext cx="581144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اتصال چند دستگاه در BLE</a:t>
            </a:r>
            <a:endParaRPr lang="en-US" sz="44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076" y="366474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534978" y="44229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مرکزی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 2"/>
          <p:cNvSpPr/>
          <p:nvPr/>
        </p:nvSpPr>
        <p:spPr>
          <a:xfrm>
            <a:off x="4734520" y="4909066"/>
            <a:ext cx="365117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یک دستگاه مرکزی می تواند به حداکثر 20 دستگاه محیطی متصل شود.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983" y="366474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58885" y="442293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محیطی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9" name="Text 4"/>
          <p:cNvSpPr/>
          <p:nvPr/>
        </p:nvSpPr>
        <p:spPr>
          <a:xfrm>
            <a:off x="758309" y="4909066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هر دستگاه محیطی تنها می تواند به یک دستگاه مرکزی متصل باشد.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8982" y="2757130"/>
            <a:ext cx="677310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آدرس دهی و مسیریابی در BLE</a:t>
            </a:r>
            <a:endParaRPr lang="en-US" sz="44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00168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آدرس دهی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BLE از آدرس بلوتوث برای شناسایی دستگاه ها استفاده می کند که شامل آدرس عمومی و آدرس تصادفی است.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11028998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مسیریابی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7139" y="4584144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مسیریابی در BLE در سناریوهای معمول ضروری نیست، اما در شبکه های مش، مسیریابی ساده ای مورد استفاده قرار می گیرد.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1229" y="1068705"/>
            <a:ext cx="59408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مدیریت جریان داده در BLE</a:t>
            </a:r>
            <a:endParaRPr lang="en-US" sz="44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903" y="2214682"/>
            <a:ext cx="2163723" cy="1612702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10545961" y="3013710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1</a:t>
            </a:r>
            <a:endParaRPr lang="en-US" sz="21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Text 2"/>
          <p:cNvSpPr/>
          <p:nvPr/>
        </p:nvSpPr>
        <p:spPr>
          <a:xfrm>
            <a:off x="6444615" y="26046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پیام های کنترل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46678" y="3090743"/>
            <a:ext cx="824865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دستگاه ها از پیام های ACK و NAK برای تأیید یا درخواست ارسال مجدد داده ها استفاده می کنند.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Shape 4"/>
          <p:cNvSpPr/>
          <p:nvPr/>
        </p:nvSpPr>
        <p:spPr>
          <a:xfrm>
            <a:off x="812363" y="3839170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982" y="3881438"/>
            <a:ext cx="4327446" cy="16127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 5"/>
          <p:cNvSpPr/>
          <p:nvPr/>
        </p:nvSpPr>
        <p:spPr>
          <a:xfrm>
            <a:off x="10517981" y="4471035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2</a:t>
            </a:r>
            <a:endParaRPr lang="en-US" sz="21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362694" y="40980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بافرها و زمان بندی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74884" y="4584144"/>
            <a:ext cx="723852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هر دستگاه دارای بافرهایی برای ذخیره موقت داده ها است که انتقال و پردازش آن ها بر اساس زمان بندی انجام می شود.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812363" y="5505926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061" y="5548193"/>
            <a:ext cx="6491288" cy="16127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Text 9"/>
          <p:cNvSpPr/>
          <p:nvPr/>
        </p:nvSpPr>
        <p:spPr>
          <a:xfrm>
            <a:off x="10520601" y="6137791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3</a:t>
            </a:r>
            <a:endParaRPr lang="en-US" sz="21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4280773" y="57647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محدودیت نرخ داده ها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974884" y="6250900"/>
            <a:ext cx="615660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BLE از زمان بندی دقیق برای ارسال داده ها بدون تداخل استفاده می کند.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8373" y="1187887"/>
            <a:ext cx="68837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تشخیص و تصحیح خطا در BLE</a:t>
            </a:r>
            <a:endParaRPr lang="en-US" sz="445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3" name="Shape 1"/>
          <p:cNvSpPr/>
          <p:nvPr/>
        </p:nvSpPr>
        <p:spPr>
          <a:xfrm>
            <a:off x="11686580" y="2333863"/>
            <a:ext cx="2185511" cy="1612702"/>
          </a:xfrm>
          <a:prstGeom prst="roundRect">
            <a:avLst>
              <a:gd name="adj" fmla="val 12091"/>
            </a:avLst>
          </a:prstGeom>
          <a:solidFill>
            <a:schemeClr val="accent1">
              <a:lumMod val="60000"/>
              <a:lumOff val="40000"/>
            </a:schemeClr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3559671" y="2923461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1</a:t>
            </a:r>
            <a:endParaRPr lang="en-US" sz="21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" name="Text 3"/>
          <p:cNvSpPr/>
          <p:nvPr/>
        </p:nvSpPr>
        <p:spPr>
          <a:xfrm>
            <a:off x="8619292" y="25504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لایه فیزیکی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Text 4"/>
          <p:cNvSpPr/>
          <p:nvPr/>
        </p:nvSpPr>
        <p:spPr>
          <a:xfrm>
            <a:off x="508000" y="3036570"/>
            <a:ext cx="1177544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تشخیص خطا از طریق روش هایی مانند بررسی قدرت سیگنال دریافت شده (RSSI) و استفاده از کدگذاری های خاص </a:t>
            </a:r>
            <a:r>
              <a:rPr lang="en-US" sz="1700" dirty="0" err="1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انجام</a:t>
            </a: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 </a:t>
            </a:r>
            <a:r>
              <a:rPr lang="en-US" sz="1700" dirty="0" err="1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میشود</a:t>
            </a: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7" name="Shape 5"/>
          <p:cNvSpPr/>
          <p:nvPr/>
        </p:nvSpPr>
        <p:spPr>
          <a:xfrm>
            <a:off x="866537" y="3931325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6"/>
          <p:cNvSpPr/>
          <p:nvPr/>
        </p:nvSpPr>
        <p:spPr>
          <a:xfrm>
            <a:off x="9500949" y="4054793"/>
            <a:ext cx="4371142" cy="1265992"/>
          </a:xfrm>
          <a:prstGeom prst="roundRect">
            <a:avLst>
              <a:gd name="adj" fmla="val 15403"/>
            </a:avLst>
          </a:prstGeom>
          <a:solidFill>
            <a:schemeClr val="accent1">
              <a:lumMod val="60000"/>
              <a:lumOff val="40000"/>
            </a:schemeClr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3503831" y="4471035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2</a:t>
            </a:r>
            <a:endParaRPr lang="en-US" sz="21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0" name="Text 8"/>
          <p:cNvSpPr/>
          <p:nvPr/>
        </p:nvSpPr>
        <p:spPr>
          <a:xfrm>
            <a:off x="6433661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لایه پیوند داده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142774" y="4757499"/>
            <a:ext cx="61416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این لایه از کدهای CRC برای شناسایی بسته های خطادار استفاده می کند.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866537" y="5305544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315200" y="5429012"/>
            <a:ext cx="6556891" cy="1612702"/>
          </a:xfrm>
          <a:prstGeom prst="roundRect">
            <a:avLst>
              <a:gd name="adj" fmla="val 12091"/>
            </a:avLst>
          </a:prstGeom>
          <a:solidFill>
            <a:schemeClr val="accent1">
              <a:lumMod val="60000"/>
              <a:lumOff val="40000"/>
            </a:schemeClr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3509308" y="6018609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 rtl="1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3</a:t>
            </a:r>
            <a:endParaRPr lang="en-US" sz="21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247912" y="56455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 rtl="1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Vazir" panose="020B0603030804020204" pitchFamily="34" charset="-78"/>
                <a:ea typeface="Barlow Bold" pitchFamily="34" charset="-122"/>
                <a:cs typeface="Vazir" panose="020B0603030804020204" pitchFamily="34" charset="-78"/>
              </a:rPr>
              <a:t>لایه های بالاتر</a:t>
            </a:r>
            <a:endParaRPr lang="en-US" sz="22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74884" y="6131719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 rtl="1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Vazir" panose="020B0603030804020204" pitchFamily="34" charset="-78"/>
                <a:ea typeface="Montserrat" pitchFamily="34" charset="-122"/>
                <a:cs typeface="Vazir" panose="020B0603030804020204" pitchFamily="34" charset="-78"/>
              </a:rPr>
              <a:t>در لایه های شبکه و کاربرد، روش هایی نظیر بررسی صحت مسیر و داده ها به کار گرفته می شود.</a:t>
            </a:r>
            <a:endParaRPr lang="en-US" sz="1700" dirty="0"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766</Words>
  <Application>Microsoft Office PowerPoint</Application>
  <PresentationFormat>Custom</PresentationFormat>
  <Paragraphs>96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Vazir</vt:lpstr>
      <vt:lpstr>Calibri</vt:lpstr>
      <vt:lpstr>ElsevierGulliver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Sana Babayan</cp:lastModifiedBy>
  <cp:revision>7</cp:revision>
  <dcterms:created xsi:type="dcterms:W3CDTF">2025-02-02T17:12:38Z</dcterms:created>
  <dcterms:modified xsi:type="dcterms:W3CDTF">2025-02-02T18:08:27Z</dcterms:modified>
</cp:coreProperties>
</file>